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313" r:id="rId3"/>
    <p:sldId id="345" r:id="rId4"/>
    <p:sldId id="334" r:id="rId5"/>
    <p:sldId id="335" r:id="rId6"/>
    <p:sldId id="336" r:id="rId7"/>
    <p:sldId id="337" r:id="rId8"/>
    <p:sldId id="346" r:id="rId9"/>
    <p:sldId id="344" r:id="rId10"/>
    <p:sldId id="338" r:id="rId11"/>
    <p:sldId id="343" r:id="rId12"/>
    <p:sldId id="339" r:id="rId13"/>
    <p:sldId id="342" r:id="rId14"/>
    <p:sldId id="340" r:id="rId15"/>
    <p:sldId id="341" r:id="rId16"/>
    <p:sldId id="25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CC"/>
    <a:srgbClr val="1C5594"/>
    <a:srgbClr val="6784AC"/>
    <a:srgbClr val="1474BC"/>
    <a:srgbClr val="164374"/>
    <a:srgbClr val="66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7308" autoAdjust="0"/>
  </p:normalViewPr>
  <p:slideViewPr>
    <p:cSldViewPr snapToGrid="0">
      <p:cViewPr varScale="1">
        <p:scale>
          <a:sx n="47" d="100"/>
          <a:sy n="47" d="100"/>
        </p:scale>
        <p:origin x="14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60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2.png>
</file>

<file path=ppt/media/image3.png>
</file>

<file path=ppt/media/image4.jpeg>
</file>

<file path=ppt/media/image5.jpe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1ED576-49F4-4681-BE3E-5A4BB74AFED8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2DC94-379B-4189-A586-B1C08B02FE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1790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Thank </a:t>
            </a:r>
            <a:r>
              <a:rPr lang="en-GB" dirty="0" err="1" smtClean="0"/>
              <a:t>yous</a:t>
            </a:r>
            <a:r>
              <a:rPr lang="en-GB" dirty="0" smtClean="0"/>
              <a:t> for</a:t>
            </a:r>
            <a:r>
              <a:rPr lang="en-GB" baseline="0" dirty="0" smtClean="0"/>
              <a:t> being invited and to the collected masses.</a:t>
            </a:r>
          </a:p>
          <a:p>
            <a:r>
              <a:rPr lang="en-GB" baseline="0" dirty="0" smtClean="0"/>
              <a:t>Mention data lab briefly and say will return to it at the end of the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E2DC94-379B-4189-A586-B1C08B02FE2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2026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E2DC94-379B-4189-A586-B1C08B02FE2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803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E2DC94-379B-4189-A586-B1C08B02FE20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729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E2DC94-379B-4189-A586-B1C08B02FE20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847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38972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9854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729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1885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1406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520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6943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Garamond" panose="02020404030301010803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6381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68163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94249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99043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B819F-31D6-4C66-AA34-BF8BB2BAB09C}" type="datetimeFigureOut">
              <a:rPr lang="en-GB" smtClean="0"/>
              <a:t>22/06/2016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2964D-DEF5-4790-8F6D-218156FE87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64236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aramond" panose="020204040303010108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756012" y="811878"/>
            <a:ext cx="9144000" cy="923330"/>
          </a:xfrm>
          <a:solidFill>
            <a:schemeClr val="bg1"/>
          </a:solidFill>
        </p:spPr>
        <p:txBody>
          <a:bodyPr>
            <a:spAutoFit/>
          </a:bodyPr>
          <a:lstStyle/>
          <a:p>
            <a:r>
              <a:rPr lang="en-US" dirty="0" smtClean="0"/>
              <a:t>Introduction to Data Science.</a:t>
            </a:r>
            <a:endParaRPr lang="en-GB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046561" y="4988651"/>
            <a:ext cx="4562901" cy="1346010"/>
          </a:xfr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 err="1" smtClean="0"/>
              <a:t>Dr</a:t>
            </a:r>
            <a:r>
              <a:rPr lang="en-US" dirty="0" smtClean="0"/>
              <a:t> Richard Carter</a:t>
            </a:r>
          </a:p>
          <a:p>
            <a:r>
              <a:rPr lang="en-US" dirty="0" smtClean="0"/>
              <a:t>The Data Lab</a:t>
            </a:r>
          </a:p>
          <a:p>
            <a:r>
              <a:rPr lang="en-US" dirty="0" smtClean="0"/>
              <a:t>richard.carter@thedatalab.com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4349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65787" y="1117226"/>
            <a:ext cx="360000" cy="414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/>
        </p:nvSpPr>
        <p:spPr>
          <a:xfrm>
            <a:off x="3768999" y="3457226"/>
            <a:ext cx="360000" cy="180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 rot="16200000">
            <a:off x="2733024" y="5588658"/>
            <a:ext cx="1092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Software</a:t>
            </a:r>
            <a:endParaRPr lang="en-GB" dirty="0"/>
          </a:p>
        </p:txBody>
      </p:sp>
      <p:sp>
        <p:nvSpPr>
          <p:cNvPr id="27" name="TextBox 26"/>
          <p:cNvSpPr txBox="1"/>
          <p:nvPr/>
        </p:nvSpPr>
        <p:spPr>
          <a:xfrm rot="16200000">
            <a:off x="3344155" y="5718855"/>
            <a:ext cx="116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IT </a:t>
            </a:r>
            <a:r>
              <a:rPr lang="en-GB" dirty="0" err="1" smtClean="0"/>
              <a:t>Con’cy</a:t>
            </a:r>
            <a:endParaRPr lang="en-GB" dirty="0"/>
          </a:p>
        </p:txBody>
      </p:sp>
      <p:sp>
        <p:nvSpPr>
          <p:cNvPr id="38" name="TextBox 37"/>
          <p:cNvSpPr txBox="1"/>
          <p:nvPr/>
        </p:nvSpPr>
        <p:spPr>
          <a:xfrm>
            <a:off x="2523146" y="581584"/>
            <a:ext cx="72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25%</a:t>
            </a:r>
            <a:endParaRPr lang="en-GB" dirty="0"/>
          </a:p>
        </p:txBody>
      </p:sp>
      <p:sp>
        <p:nvSpPr>
          <p:cNvPr id="39" name="TextBox 38"/>
          <p:cNvSpPr txBox="1"/>
          <p:nvPr/>
        </p:nvSpPr>
        <p:spPr>
          <a:xfrm>
            <a:off x="2666059" y="5078893"/>
            <a:ext cx="479333" cy="36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0%</a:t>
            </a:r>
            <a:endParaRPr lang="en-GB" dirty="0"/>
          </a:p>
        </p:txBody>
      </p:sp>
      <p:sp>
        <p:nvSpPr>
          <p:cNvPr id="40" name="TextBox 39"/>
          <p:cNvSpPr txBox="1"/>
          <p:nvPr/>
        </p:nvSpPr>
        <p:spPr>
          <a:xfrm>
            <a:off x="2512181" y="1481046"/>
            <a:ext cx="72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</a:t>
            </a:r>
            <a:r>
              <a:rPr lang="en-GB" dirty="0" smtClean="0"/>
              <a:t>0%</a:t>
            </a:r>
            <a:endParaRPr lang="en-GB" dirty="0"/>
          </a:p>
        </p:txBody>
      </p:sp>
      <p:sp>
        <p:nvSpPr>
          <p:cNvPr id="41" name="TextBox 40"/>
          <p:cNvSpPr txBox="1"/>
          <p:nvPr/>
        </p:nvSpPr>
        <p:spPr>
          <a:xfrm>
            <a:off x="2512181" y="2380508"/>
            <a:ext cx="72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15%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2512181" y="3279970"/>
            <a:ext cx="72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10%</a:t>
            </a:r>
            <a:endParaRPr lang="en-GB" dirty="0"/>
          </a:p>
        </p:txBody>
      </p:sp>
      <p:sp>
        <p:nvSpPr>
          <p:cNvPr id="44" name="TextBox 43"/>
          <p:cNvSpPr txBox="1"/>
          <p:nvPr/>
        </p:nvSpPr>
        <p:spPr>
          <a:xfrm>
            <a:off x="2633341" y="4179432"/>
            <a:ext cx="6033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5</a:t>
            </a:r>
            <a:r>
              <a:rPr lang="en-GB" dirty="0" smtClean="0"/>
              <a:t>%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6070875" y="238415"/>
            <a:ext cx="5875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https://www.oreilly.com/ideas/2015-data-science-salary-survey</a:t>
            </a:r>
          </a:p>
        </p:txBody>
      </p:sp>
      <p:sp>
        <p:nvSpPr>
          <p:cNvPr id="46" name="Rectangle 45"/>
          <p:cNvSpPr/>
          <p:nvPr/>
        </p:nvSpPr>
        <p:spPr>
          <a:xfrm>
            <a:off x="4372211" y="3457226"/>
            <a:ext cx="360000" cy="180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tangle 46"/>
          <p:cNvSpPr/>
          <p:nvPr/>
        </p:nvSpPr>
        <p:spPr>
          <a:xfrm>
            <a:off x="4975423" y="3817226"/>
            <a:ext cx="360000" cy="144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/>
          <p:cNvSpPr/>
          <p:nvPr/>
        </p:nvSpPr>
        <p:spPr>
          <a:xfrm>
            <a:off x="5578635" y="3997226"/>
            <a:ext cx="360000" cy="126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tangle 48"/>
          <p:cNvSpPr/>
          <p:nvPr/>
        </p:nvSpPr>
        <p:spPr>
          <a:xfrm>
            <a:off x="6181847" y="4177226"/>
            <a:ext cx="360000" cy="108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Rectangle 49"/>
          <p:cNvSpPr/>
          <p:nvPr/>
        </p:nvSpPr>
        <p:spPr>
          <a:xfrm>
            <a:off x="6758950" y="4357226"/>
            <a:ext cx="360000" cy="90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Rectangle 50"/>
          <p:cNvSpPr/>
          <p:nvPr/>
        </p:nvSpPr>
        <p:spPr>
          <a:xfrm>
            <a:off x="7336053" y="4357226"/>
            <a:ext cx="360000" cy="90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Rectangle 51"/>
          <p:cNvSpPr/>
          <p:nvPr/>
        </p:nvSpPr>
        <p:spPr>
          <a:xfrm>
            <a:off x="7913156" y="4357226"/>
            <a:ext cx="360000" cy="90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Rectangle 52"/>
          <p:cNvSpPr/>
          <p:nvPr/>
        </p:nvSpPr>
        <p:spPr>
          <a:xfrm>
            <a:off x="8490259" y="4537226"/>
            <a:ext cx="360000" cy="72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TextBox 53"/>
          <p:cNvSpPr txBox="1"/>
          <p:nvPr/>
        </p:nvSpPr>
        <p:spPr>
          <a:xfrm rot="16200000">
            <a:off x="4072433" y="5617736"/>
            <a:ext cx="95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Banking</a:t>
            </a:r>
            <a:endParaRPr lang="en-GB" dirty="0"/>
          </a:p>
        </p:txBody>
      </p:sp>
      <p:sp>
        <p:nvSpPr>
          <p:cNvPr id="55" name="TextBox 54"/>
          <p:cNvSpPr txBox="1"/>
          <p:nvPr/>
        </p:nvSpPr>
        <p:spPr>
          <a:xfrm rot="16200000">
            <a:off x="4648521" y="5654951"/>
            <a:ext cx="95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eComm</a:t>
            </a:r>
            <a:endParaRPr lang="en-GB" dirty="0"/>
          </a:p>
        </p:txBody>
      </p:sp>
      <p:sp>
        <p:nvSpPr>
          <p:cNvPr id="56" name="TextBox 55"/>
          <p:cNvSpPr txBox="1"/>
          <p:nvPr/>
        </p:nvSpPr>
        <p:spPr>
          <a:xfrm rot="16200000">
            <a:off x="5158040" y="5757039"/>
            <a:ext cx="1163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Healthcare</a:t>
            </a:r>
            <a:endParaRPr lang="en-GB" dirty="0"/>
          </a:p>
        </p:txBody>
      </p:sp>
      <p:sp>
        <p:nvSpPr>
          <p:cNvPr id="58" name="TextBox 57"/>
          <p:cNvSpPr txBox="1"/>
          <p:nvPr/>
        </p:nvSpPr>
        <p:spPr>
          <a:xfrm rot="16200000">
            <a:off x="6003472" y="5640887"/>
            <a:ext cx="754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Media</a:t>
            </a:r>
            <a:endParaRPr lang="en-GB" dirty="0"/>
          </a:p>
        </p:txBody>
      </p:sp>
      <p:sp>
        <p:nvSpPr>
          <p:cNvPr id="59" name="TextBox 58"/>
          <p:cNvSpPr txBox="1"/>
          <p:nvPr/>
        </p:nvSpPr>
        <p:spPr>
          <a:xfrm rot="16200000">
            <a:off x="6378602" y="5828569"/>
            <a:ext cx="11300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Education</a:t>
            </a:r>
            <a:endParaRPr lang="en-GB" dirty="0"/>
          </a:p>
        </p:txBody>
      </p:sp>
      <p:sp>
        <p:nvSpPr>
          <p:cNvPr id="60" name="TextBox 59"/>
          <p:cNvSpPr txBox="1"/>
          <p:nvPr/>
        </p:nvSpPr>
        <p:spPr>
          <a:xfrm rot="16200000">
            <a:off x="6938849" y="5845424"/>
            <a:ext cx="1163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Consulting</a:t>
            </a:r>
            <a:endParaRPr lang="en-GB" dirty="0"/>
          </a:p>
        </p:txBody>
      </p:sp>
      <p:sp>
        <p:nvSpPr>
          <p:cNvPr id="61" name="TextBox 60"/>
          <p:cNvSpPr txBox="1"/>
          <p:nvPr/>
        </p:nvSpPr>
        <p:spPr>
          <a:xfrm rot="16200000">
            <a:off x="7731340" y="5650118"/>
            <a:ext cx="773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Gov’t</a:t>
            </a:r>
            <a:endParaRPr lang="en-GB" dirty="0"/>
          </a:p>
        </p:txBody>
      </p:sp>
      <p:sp>
        <p:nvSpPr>
          <p:cNvPr id="62" name="TextBox 61"/>
          <p:cNvSpPr txBox="1"/>
          <p:nvPr/>
        </p:nvSpPr>
        <p:spPr>
          <a:xfrm rot="16200000">
            <a:off x="8106516" y="5770498"/>
            <a:ext cx="1136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Marketing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9087445" y="561773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556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409433" y="368489"/>
            <a:ext cx="5158854" cy="2811439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u="sng" dirty="0" smtClean="0">
                <a:solidFill>
                  <a:schemeClr val="bg1"/>
                </a:solidFill>
              </a:rPr>
              <a:t>CLASSIFICATION</a:t>
            </a:r>
          </a:p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Customer retention</a:t>
            </a:r>
          </a:p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Diagnostics</a:t>
            </a:r>
          </a:p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Image classification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6444018" y="368488"/>
            <a:ext cx="5158854" cy="2811439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u="sng" dirty="0" smtClean="0">
                <a:solidFill>
                  <a:schemeClr val="bg1"/>
                </a:solidFill>
              </a:rPr>
              <a:t>REGRESSION</a:t>
            </a:r>
            <a:endParaRPr lang="en-GB" sz="2800" dirty="0" smtClean="0">
              <a:solidFill>
                <a:schemeClr val="bg1"/>
              </a:solidFill>
            </a:endParaRPr>
          </a:p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Weather forecasting</a:t>
            </a:r>
          </a:p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Insurance</a:t>
            </a:r>
          </a:p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Market forecasting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09433" y="3537044"/>
            <a:ext cx="5158854" cy="2811439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u="sng" dirty="0" smtClean="0">
                <a:solidFill>
                  <a:schemeClr val="bg1"/>
                </a:solidFill>
              </a:rPr>
              <a:t>DIMENSIONALITY REDUCTION</a:t>
            </a:r>
            <a:endParaRPr lang="en-GB" sz="2800" dirty="0" smtClean="0">
              <a:solidFill>
                <a:schemeClr val="bg1"/>
              </a:solidFill>
            </a:endParaRPr>
          </a:p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Unearthing structure</a:t>
            </a:r>
          </a:p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Data visualisation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444018" y="3537043"/>
            <a:ext cx="5158854" cy="2811439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u="sng" dirty="0" smtClean="0">
                <a:solidFill>
                  <a:schemeClr val="bg1"/>
                </a:solidFill>
              </a:rPr>
              <a:t>CLUSTERING</a:t>
            </a:r>
            <a:endParaRPr lang="en-GB" sz="2800" dirty="0" smtClean="0">
              <a:solidFill>
                <a:schemeClr val="bg1"/>
              </a:solidFill>
            </a:endParaRPr>
          </a:p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Recommender systems</a:t>
            </a:r>
          </a:p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Customer segmentation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62849" y="496934"/>
            <a:ext cx="2866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SUPERVISED</a:t>
            </a:r>
            <a:endParaRPr lang="en-GB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5862849" y="3457429"/>
            <a:ext cx="28660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UNSUPERVISED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14448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Oval 30"/>
          <p:cNvSpPr/>
          <p:nvPr/>
        </p:nvSpPr>
        <p:spPr>
          <a:xfrm>
            <a:off x="290222" y="150125"/>
            <a:ext cx="11668836" cy="6441743"/>
          </a:xfrm>
          <a:prstGeom prst="ellipse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ounded Rectangle 6"/>
          <p:cNvSpPr/>
          <p:nvPr/>
        </p:nvSpPr>
        <p:spPr>
          <a:xfrm>
            <a:off x="2569399" y="887100"/>
            <a:ext cx="2415654" cy="1323833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Business Understanding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025393" y="887100"/>
            <a:ext cx="2415654" cy="132383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Data </a:t>
            </a:r>
            <a:r>
              <a:rPr lang="en-GB" sz="2800" dirty="0">
                <a:solidFill>
                  <a:schemeClr val="bg1"/>
                </a:solidFill>
              </a:rPr>
              <a:t>Understanding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9185549" y="2552126"/>
            <a:ext cx="2415654" cy="1323833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Data </a:t>
            </a:r>
            <a:r>
              <a:rPr lang="en-GB" sz="2800" dirty="0" smtClean="0">
                <a:solidFill>
                  <a:schemeClr val="bg1"/>
                </a:solidFill>
              </a:rPr>
              <a:t>Preparation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7271243" y="4493524"/>
            <a:ext cx="2415654" cy="1323833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Modelling</a:t>
            </a:r>
            <a:endParaRPr lang="en-GB" sz="2800" dirty="0">
              <a:solidFill>
                <a:schemeClr val="bg1"/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3920523" y="4988250"/>
            <a:ext cx="2415654" cy="1323833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Evaluation</a:t>
            </a:r>
            <a:endParaRPr lang="en-GB" dirty="0"/>
          </a:p>
        </p:txBody>
      </p:sp>
      <p:sp>
        <p:nvSpPr>
          <p:cNvPr id="12" name="Rounded Rectangle 11"/>
          <p:cNvSpPr/>
          <p:nvPr/>
        </p:nvSpPr>
        <p:spPr>
          <a:xfrm>
            <a:off x="521629" y="2767083"/>
            <a:ext cx="2415654" cy="1323833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 smtClean="0">
                <a:solidFill>
                  <a:schemeClr val="bg1"/>
                </a:solidFill>
              </a:rPr>
              <a:t>Deployment</a:t>
            </a:r>
            <a:endParaRPr lang="en-GB" sz="28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4985053" y="1201003"/>
            <a:ext cx="2040340" cy="13648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985053" y="1692320"/>
            <a:ext cx="2040340" cy="13648"/>
          </a:xfrm>
          <a:prstGeom prst="straightConnector1">
            <a:avLst/>
          </a:prstGeom>
          <a:ln w="63500">
            <a:solidFill>
              <a:schemeClr val="tx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0"/>
            <a:endCxn id="7" idx="2"/>
          </p:cNvCxnSpPr>
          <p:nvPr/>
        </p:nvCxnSpPr>
        <p:spPr>
          <a:xfrm flipH="1" flipV="1">
            <a:off x="3777226" y="2210933"/>
            <a:ext cx="1351124" cy="2777317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8" idx="3"/>
            <a:endCxn id="9" idx="0"/>
          </p:cNvCxnSpPr>
          <p:nvPr/>
        </p:nvCxnSpPr>
        <p:spPr>
          <a:xfrm>
            <a:off x="9441047" y="1549017"/>
            <a:ext cx="952329" cy="1003109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9572398" y="3853784"/>
            <a:ext cx="567889" cy="639740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0" idx="1"/>
            <a:endCxn id="11" idx="3"/>
          </p:cNvCxnSpPr>
          <p:nvPr/>
        </p:nvCxnSpPr>
        <p:spPr>
          <a:xfrm flipH="1">
            <a:off x="6336177" y="5155441"/>
            <a:ext cx="935066" cy="494726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8939284" y="3831608"/>
            <a:ext cx="614149" cy="661916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1" idx="1"/>
          </p:cNvCxnSpPr>
          <p:nvPr/>
        </p:nvCxnSpPr>
        <p:spPr>
          <a:xfrm flipH="1" flipV="1">
            <a:off x="1729456" y="4097744"/>
            <a:ext cx="2191067" cy="1552423"/>
          </a:xfrm>
          <a:prstGeom prst="straightConnector1">
            <a:avLst/>
          </a:prstGeom>
          <a:ln w="635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290222" y="613462"/>
            <a:ext cx="18261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/>
              <a:t>CRISP-DM</a:t>
            </a:r>
            <a:endParaRPr lang="en-GB" sz="2800" dirty="0"/>
          </a:p>
        </p:txBody>
      </p:sp>
      <p:sp>
        <p:nvSpPr>
          <p:cNvPr id="50" name="Oval 49"/>
          <p:cNvSpPr/>
          <p:nvPr/>
        </p:nvSpPr>
        <p:spPr>
          <a:xfrm>
            <a:off x="5800299" y="3777001"/>
            <a:ext cx="1637731" cy="2797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Rectangle 50"/>
          <p:cNvSpPr/>
          <p:nvPr/>
        </p:nvSpPr>
        <p:spPr>
          <a:xfrm>
            <a:off x="5800299" y="2879666"/>
            <a:ext cx="1637731" cy="10218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dirty="0" smtClean="0">
                <a:solidFill>
                  <a:schemeClr val="bg1"/>
                </a:solidFill>
              </a:rPr>
              <a:t>DATA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5800299" y="2732962"/>
            <a:ext cx="1637731" cy="27977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013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6441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415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531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999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990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72356" y="2093329"/>
            <a:ext cx="265674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i="1" dirty="0" smtClean="0"/>
              <a:t>“Data </a:t>
            </a:r>
            <a:r>
              <a:rPr lang="en-GB" sz="3600" i="1" dirty="0"/>
              <a:t>Science is the art of turning data into </a:t>
            </a:r>
            <a:r>
              <a:rPr lang="en-GB" sz="3600" i="1" dirty="0" smtClean="0"/>
              <a:t>actions.”</a:t>
            </a:r>
            <a:endParaRPr lang="en-GB" sz="3600" i="1" dirty="0"/>
          </a:p>
        </p:txBody>
      </p:sp>
    </p:spTree>
    <p:extLst>
      <p:ext uri="{BB962C8B-B14F-4D97-AF65-F5344CB8AC3E}">
        <p14:creationId xmlns:p14="http://schemas.microsoft.com/office/powerpoint/2010/main" val="203893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3004212" y="354843"/>
            <a:ext cx="6428095" cy="642809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Oval 1"/>
          <p:cNvSpPr/>
          <p:nvPr/>
        </p:nvSpPr>
        <p:spPr>
          <a:xfrm>
            <a:off x="4429267" y="518614"/>
            <a:ext cx="3577988" cy="3693995"/>
          </a:xfrm>
          <a:prstGeom prst="ellipse">
            <a:avLst/>
          </a:prstGeom>
          <a:solidFill>
            <a:srgbClr val="FF99CC">
              <a:alpha val="6500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Oval 4"/>
          <p:cNvSpPr/>
          <p:nvPr/>
        </p:nvSpPr>
        <p:spPr>
          <a:xfrm>
            <a:off x="5390865" y="2488440"/>
            <a:ext cx="3577988" cy="3693995"/>
          </a:xfrm>
          <a:prstGeom prst="ellipse">
            <a:avLst/>
          </a:prstGeom>
          <a:solidFill>
            <a:srgbClr val="00B0F0">
              <a:alpha val="6500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/>
          <p:cNvSpPr/>
          <p:nvPr/>
        </p:nvSpPr>
        <p:spPr>
          <a:xfrm>
            <a:off x="3467669" y="2488440"/>
            <a:ext cx="3577988" cy="3693995"/>
          </a:xfrm>
          <a:prstGeom prst="ellipse">
            <a:avLst/>
          </a:prstGeom>
          <a:solidFill>
            <a:srgbClr val="92D050">
              <a:alpha val="6500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4955843" y="1426273"/>
            <a:ext cx="25248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smtClean="0">
                <a:solidFill>
                  <a:schemeClr val="bg1"/>
                </a:solidFill>
              </a:rPr>
              <a:t>Hacking Skills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2579671">
            <a:off x="3550694" y="4539814"/>
            <a:ext cx="2345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smtClean="0">
                <a:solidFill>
                  <a:schemeClr val="bg1"/>
                </a:solidFill>
              </a:rPr>
              <a:t>Maths/Stats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 rot="18585327">
            <a:off x="6061776" y="4479251"/>
            <a:ext cx="3283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smtClean="0">
                <a:solidFill>
                  <a:schemeClr val="bg1"/>
                </a:solidFill>
              </a:rPr>
              <a:t>Domain Expertise</a:t>
            </a:r>
            <a:endParaRPr lang="en-GB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86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988860" y="450376"/>
            <a:ext cx="6196083" cy="607325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Oval 1"/>
          <p:cNvSpPr/>
          <p:nvPr/>
        </p:nvSpPr>
        <p:spPr>
          <a:xfrm>
            <a:off x="3214616" y="586852"/>
            <a:ext cx="3577988" cy="3693995"/>
          </a:xfrm>
          <a:prstGeom prst="ellipse">
            <a:avLst/>
          </a:prstGeom>
          <a:solidFill>
            <a:srgbClr val="FF99CC">
              <a:alpha val="6500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Oval 4"/>
          <p:cNvSpPr/>
          <p:nvPr/>
        </p:nvSpPr>
        <p:spPr>
          <a:xfrm>
            <a:off x="5390865" y="2679509"/>
            <a:ext cx="3577988" cy="3693995"/>
          </a:xfrm>
          <a:prstGeom prst="ellipse">
            <a:avLst/>
          </a:prstGeom>
          <a:solidFill>
            <a:srgbClr val="00B0F0">
              <a:alpha val="6500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/>
          <p:cNvSpPr/>
          <p:nvPr/>
        </p:nvSpPr>
        <p:spPr>
          <a:xfrm>
            <a:off x="3214616" y="2679509"/>
            <a:ext cx="3577988" cy="3693995"/>
          </a:xfrm>
          <a:prstGeom prst="ellipse">
            <a:avLst/>
          </a:prstGeom>
          <a:solidFill>
            <a:srgbClr val="92D050">
              <a:alpha val="6500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/>
          <p:cNvSpPr/>
          <p:nvPr/>
        </p:nvSpPr>
        <p:spPr>
          <a:xfrm>
            <a:off x="5390865" y="586852"/>
            <a:ext cx="3577988" cy="3693995"/>
          </a:xfrm>
          <a:prstGeom prst="ellipse">
            <a:avLst/>
          </a:prstGeom>
          <a:solidFill>
            <a:srgbClr val="FFFF00">
              <a:alpha val="65000"/>
            </a:srgbClr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 rot="18986874">
            <a:off x="3144258" y="1485141"/>
            <a:ext cx="25527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smtClean="0">
                <a:solidFill>
                  <a:schemeClr val="bg1"/>
                </a:solidFill>
              </a:rPr>
              <a:t>Hacking Skills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2401463">
            <a:off x="3426525" y="4867421"/>
            <a:ext cx="23621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smtClean="0">
                <a:solidFill>
                  <a:schemeClr val="bg1"/>
                </a:solidFill>
              </a:rPr>
              <a:t>Maths/Stats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rot="19031684">
            <a:off x="6105952" y="4783404"/>
            <a:ext cx="31881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smtClean="0">
                <a:solidFill>
                  <a:schemeClr val="bg1"/>
                </a:solidFill>
              </a:rPr>
              <a:t>Domain Expertise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 rot="2893027">
            <a:off x="6427888" y="1628123"/>
            <a:ext cx="2788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 smtClean="0">
                <a:solidFill>
                  <a:schemeClr val="bg1"/>
                </a:solidFill>
              </a:rPr>
              <a:t>Communication</a:t>
            </a:r>
            <a:endParaRPr lang="en-GB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5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152632" y="423081"/>
            <a:ext cx="360000" cy="504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/>
        </p:nvSpPr>
        <p:spPr>
          <a:xfrm>
            <a:off x="3741761" y="1143081"/>
            <a:ext cx="360000" cy="432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4330890" y="1719081"/>
            <a:ext cx="360000" cy="37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/>
        </p:nvSpPr>
        <p:spPr>
          <a:xfrm>
            <a:off x="4920019" y="1719081"/>
            <a:ext cx="360000" cy="37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/>
        </p:nvSpPr>
        <p:spPr>
          <a:xfrm>
            <a:off x="5509148" y="2439081"/>
            <a:ext cx="360000" cy="302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/>
        </p:nvSpPr>
        <p:spPr>
          <a:xfrm>
            <a:off x="6098277" y="2799403"/>
            <a:ext cx="360000" cy="266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/>
        </p:nvSpPr>
        <p:spPr>
          <a:xfrm>
            <a:off x="6687406" y="2857755"/>
            <a:ext cx="360000" cy="2592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7276535" y="2943081"/>
            <a:ext cx="360000" cy="252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/>
          <p:cNvSpPr/>
          <p:nvPr/>
        </p:nvSpPr>
        <p:spPr>
          <a:xfrm>
            <a:off x="7865664" y="3087081"/>
            <a:ext cx="360000" cy="2376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/>
        </p:nvSpPr>
        <p:spPr>
          <a:xfrm>
            <a:off x="8416125" y="3433755"/>
            <a:ext cx="360000" cy="2016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/>
          <p:cNvSpPr/>
          <p:nvPr/>
        </p:nvSpPr>
        <p:spPr>
          <a:xfrm>
            <a:off x="9005254" y="3519081"/>
            <a:ext cx="360000" cy="1944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/>
          <p:cNvSpPr/>
          <p:nvPr/>
        </p:nvSpPr>
        <p:spPr>
          <a:xfrm>
            <a:off x="9594383" y="3663081"/>
            <a:ext cx="360000" cy="180000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/>
          <p:cNvSpPr txBox="1"/>
          <p:nvPr/>
        </p:nvSpPr>
        <p:spPr>
          <a:xfrm rot="16200000">
            <a:off x="2990977" y="5570175"/>
            <a:ext cx="618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SQL</a:t>
            </a:r>
            <a:endParaRPr lang="en-GB" dirty="0"/>
          </a:p>
        </p:txBody>
      </p:sp>
      <p:sp>
        <p:nvSpPr>
          <p:cNvPr id="27" name="TextBox 26"/>
          <p:cNvSpPr txBox="1"/>
          <p:nvPr/>
        </p:nvSpPr>
        <p:spPr>
          <a:xfrm rot="16200000">
            <a:off x="3600370" y="5617940"/>
            <a:ext cx="713980" cy="369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Excel</a:t>
            </a:r>
            <a:endParaRPr lang="en-GB" dirty="0"/>
          </a:p>
        </p:txBody>
      </p:sp>
      <p:sp>
        <p:nvSpPr>
          <p:cNvPr id="28" name="TextBox 27"/>
          <p:cNvSpPr txBox="1"/>
          <p:nvPr/>
        </p:nvSpPr>
        <p:spPr>
          <a:xfrm rot="16200000">
            <a:off x="4061906" y="5705269"/>
            <a:ext cx="888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Python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 rot="16200000">
            <a:off x="4940310" y="5465864"/>
            <a:ext cx="336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</a:t>
            </a:r>
            <a:endParaRPr lang="en-GB" dirty="0"/>
          </a:p>
        </p:txBody>
      </p:sp>
      <p:sp>
        <p:nvSpPr>
          <p:cNvPr id="30" name="TextBox 29"/>
          <p:cNvSpPr txBox="1"/>
          <p:nvPr/>
        </p:nvSpPr>
        <p:spPr>
          <a:xfrm rot="16200000">
            <a:off x="5206501" y="5714161"/>
            <a:ext cx="906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MySQL</a:t>
            </a:r>
            <a:endParaRPr lang="en-GB" dirty="0"/>
          </a:p>
        </p:txBody>
      </p:sp>
      <p:sp>
        <p:nvSpPr>
          <p:cNvPr id="31" name="TextBox 30"/>
          <p:cNvSpPr txBox="1"/>
          <p:nvPr/>
        </p:nvSpPr>
        <p:spPr>
          <a:xfrm rot="16200000">
            <a:off x="5709469" y="5807024"/>
            <a:ext cx="1092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“</a:t>
            </a:r>
            <a:r>
              <a:rPr lang="en-GB" dirty="0" err="1" smtClean="0"/>
              <a:t>PyData</a:t>
            </a:r>
            <a:r>
              <a:rPr lang="en-GB" dirty="0" smtClean="0"/>
              <a:t>”</a:t>
            </a:r>
            <a:endParaRPr lang="en-GB" dirty="0"/>
          </a:p>
        </p:txBody>
      </p:sp>
      <p:sp>
        <p:nvSpPr>
          <p:cNvPr id="32" name="TextBox 31"/>
          <p:cNvSpPr txBox="1"/>
          <p:nvPr/>
        </p:nvSpPr>
        <p:spPr>
          <a:xfrm rot="16200000">
            <a:off x="6481568" y="5720825"/>
            <a:ext cx="884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ggplot</a:t>
            </a:r>
            <a:endParaRPr lang="en-GB" dirty="0"/>
          </a:p>
        </p:txBody>
      </p:sp>
      <p:sp>
        <p:nvSpPr>
          <p:cNvPr id="33" name="TextBox 32"/>
          <p:cNvSpPr txBox="1"/>
          <p:nvPr/>
        </p:nvSpPr>
        <p:spPr>
          <a:xfrm rot="16200000">
            <a:off x="6905797" y="5807024"/>
            <a:ext cx="1092146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MS SQL</a:t>
            </a:r>
            <a:endParaRPr lang="en-GB" dirty="0"/>
          </a:p>
        </p:txBody>
      </p:sp>
      <p:sp>
        <p:nvSpPr>
          <p:cNvPr id="34" name="TextBox 33"/>
          <p:cNvSpPr txBox="1"/>
          <p:nvPr/>
        </p:nvSpPr>
        <p:spPr>
          <a:xfrm rot="16200000">
            <a:off x="7614472" y="5732728"/>
            <a:ext cx="943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Tableau</a:t>
            </a:r>
            <a:endParaRPr lang="en-GB" dirty="0"/>
          </a:p>
        </p:txBody>
      </p:sp>
      <p:sp>
        <p:nvSpPr>
          <p:cNvPr id="35" name="TextBox 34"/>
          <p:cNvSpPr txBox="1"/>
          <p:nvPr/>
        </p:nvSpPr>
        <p:spPr>
          <a:xfrm rot="16200000">
            <a:off x="8070354" y="5807024"/>
            <a:ext cx="1092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JavaScript</a:t>
            </a:r>
            <a:endParaRPr lang="en-GB" dirty="0"/>
          </a:p>
        </p:txBody>
      </p:sp>
      <p:sp>
        <p:nvSpPr>
          <p:cNvPr id="36" name="TextBox 35"/>
          <p:cNvSpPr txBox="1"/>
          <p:nvPr/>
        </p:nvSpPr>
        <p:spPr>
          <a:xfrm rot="16200000">
            <a:off x="8659136" y="5834481"/>
            <a:ext cx="1147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/>
              <a:t>Matplotlib</a:t>
            </a:r>
            <a:endParaRPr lang="en-GB" dirty="0"/>
          </a:p>
        </p:txBody>
      </p:sp>
      <p:sp>
        <p:nvSpPr>
          <p:cNvPr id="37" name="TextBox 36"/>
          <p:cNvSpPr txBox="1"/>
          <p:nvPr/>
        </p:nvSpPr>
        <p:spPr>
          <a:xfrm rot="16200000">
            <a:off x="9461010" y="5571776"/>
            <a:ext cx="619532" cy="367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Java</a:t>
            </a:r>
            <a:endParaRPr lang="en-GB" dirty="0"/>
          </a:p>
        </p:txBody>
      </p:sp>
      <p:sp>
        <p:nvSpPr>
          <p:cNvPr id="38" name="TextBox 37"/>
          <p:cNvSpPr txBox="1"/>
          <p:nvPr/>
        </p:nvSpPr>
        <p:spPr>
          <a:xfrm>
            <a:off x="2512181" y="300249"/>
            <a:ext cx="72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70%</a:t>
            </a:r>
            <a:endParaRPr lang="en-GB" dirty="0"/>
          </a:p>
        </p:txBody>
      </p:sp>
      <p:sp>
        <p:nvSpPr>
          <p:cNvPr id="39" name="TextBox 38"/>
          <p:cNvSpPr txBox="1"/>
          <p:nvPr/>
        </p:nvSpPr>
        <p:spPr>
          <a:xfrm>
            <a:off x="2594070" y="5297259"/>
            <a:ext cx="575588" cy="369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0%</a:t>
            </a:r>
            <a:endParaRPr lang="en-GB" dirty="0"/>
          </a:p>
        </p:txBody>
      </p:sp>
      <p:sp>
        <p:nvSpPr>
          <p:cNvPr id="40" name="TextBox 39"/>
          <p:cNvSpPr txBox="1"/>
          <p:nvPr/>
        </p:nvSpPr>
        <p:spPr>
          <a:xfrm>
            <a:off x="2512181" y="1677504"/>
            <a:ext cx="72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50%</a:t>
            </a:r>
            <a:endParaRPr lang="en-GB" dirty="0"/>
          </a:p>
        </p:txBody>
      </p:sp>
      <p:sp>
        <p:nvSpPr>
          <p:cNvPr id="41" name="TextBox 40"/>
          <p:cNvSpPr txBox="1"/>
          <p:nvPr/>
        </p:nvSpPr>
        <p:spPr>
          <a:xfrm>
            <a:off x="2512181" y="2396593"/>
            <a:ext cx="72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</a:t>
            </a:r>
            <a:r>
              <a:rPr lang="en-GB" dirty="0" smtClean="0"/>
              <a:t>0%</a:t>
            </a:r>
            <a:endParaRPr lang="en-GB" dirty="0"/>
          </a:p>
        </p:txBody>
      </p:sp>
      <p:sp>
        <p:nvSpPr>
          <p:cNvPr id="42" name="TextBox 41"/>
          <p:cNvSpPr txBox="1"/>
          <p:nvPr/>
        </p:nvSpPr>
        <p:spPr>
          <a:xfrm>
            <a:off x="2512181" y="3115682"/>
            <a:ext cx="72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</a:t>
            </a:r>
            <a:r>
              <a:rPr lang="en-GB" dirty="0" smtClean="0"/>
              <a:t>0%</a:t>
            </a:r>
            <a:endParaRPr lang="en-GB" dirty="0"/>
          </a:p>
        </p:txBody>
      </p:sp>
      <p:sp>
        <p:nvSpPr>
          <p:cNvPr id="43" name="TextBox 42"/>
          <p:cNvSpPr txBox="1"/>
          <p:nvPr/>
        </p:nvSpPr>
        <p:spPr>
          <a:xfrm>
            <a:off x="2512181" y="3834771"/>
            <a:ext cx="72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</a:t>
            </a:r>
            <a:r>
              <a:rPr lang="en-GB" dirty="0" smtClean="0"/>
              <a:t>0%</a:t>
            </a:r>
            <a:endParaRPr lang="en-GB" dirty="0"/>
          </a:p>
        </p:txBody>
      </p:sp>
      <p:sp>
        <p:nvSpPr>
          <p:cNvPr id="44" name="TextBox 43"/>
          <p:cNvSpPr txBox="1"/>
          <p:nvPr/>
        </p:nvSpPr>
        <p:spPr>
          <a:xfrm>
            <a:off x="2512181" y="4553860"/>
            <a:ext cx="72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  <a:r>
              <a:rPr lang="en-GB" dirty="0" smtClean="0"/>
              <a:t>0%</a:t>
            </a:r>
            <a:endParaRPr lang="en-GB" dirty="0"/>
          </a:p>
        </p:txBody>
      </p:sp>
      <p:sp>
        <p:nvSpPr>
          <p:cNvPr id="45" name="TextBox 44"/>
          <p:cNvSpPr txBox="1"/>
          <p:nvPr/>
        </p:nvSpPr>
        <p:spPr>
          <a:xfrm>
            <a:off x="2512181" y="958415"/>
            <a:ext cx="724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6</a:t>
            </a:r>
            <a:r>
              <a:rPr lang="en-GB" dirty="0" smtClean="0"/>
              <a:t>0%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6070875" y="238415"/>
            <a:ext cx="5875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https://www.oreilly.com/ideas/2015-data-science-salary-survey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004806" y="558382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6308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7151427" y="3985146"/>
            <a:ext cx="3766782" cy="1665026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Python</a:t>
            </a:r>
            <a:endParaRPr lang="en-GB" sz="2400" b="1" dirty="0" smtClean="0">
              <a:solidFill>
                <a:schemeClr val="bg1"/>
              </a:solidFill>
            </a:endParaRPr>
          </a:p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Java</a:t>
            </a:r>
          </a:p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Spark</a:t>
            </a:r>
          </a:p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Scala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3" name="Oval 2"/>
          <p:cNvSpPr/>
          <p:nvPr/>
        </p:nvSpPr>
        <p:spPr>
          <a:xfrm>
            <a:off x="1858370" y="1203278"/>
            <a:ext cx="3766782" cy="166502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R</a:t>
            </a:r>
          </a:p>
          <a:p>
            <a:pPr algn="ctr"/>
            <a:r>
              <a:rPr lang="en-GB" sz="2400" dirty="0" err="1" smtClean="0">
                <a:solidFill>
                  <a:schemeClr val="bg1"/>
                </a:solidFill>
              </a:rPr>
              <a:t>ggplot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7151427" y="1203278"/>
            <a:ext cx="3766782" cy="1665026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Hadoop</a:t>
            </a:r>
          </a:p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Pig</a:t>
            </a:r>
          </a:p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Hive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1858370" y="3985146"/>
            <a:ext cx="3766782" cy="1665026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JavaScript</a:t>
            </a:r>
          </a:p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D3</a:t>
            </a:r>
          </a:p>
          <a:p>
            <a:pPr algn="ctr"/>
            <a:r>
              <a:rPr lang="en-GB" sz="2400" dirty="0" smtClean="0">
                <a:solidFill>
                  <a:schemeClr val="bg1"/>
                </a:solidFill>
              </a:rPr>
              <a:t>MongoDB</a:t>
            </a:r>
            <a:endParaRPr lang="en-GB" sz="24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70875" y="238415"/>
            <a:ext cx="58753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https://www.oreilly.com/ideas/2015-data-science-salary-survey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40239" y="3011226"/>
            <a:ext cx="33636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dirty="0" smtClean="0"/>
              <a:t>Tool Clusters</a:t>
            </a:r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391673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29803" y="709684"/>
            <a:ext cx="63456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 smtClean="0"/>
              <a:t>The Business Impacts of Data Science</a:t>
            </a:r>
            <a:endParaRPr lang="en-GB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614150" y="1946404"/>
            <a:ext cx="1419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 smtClean="0"/>
              <a:t>17-49</a:t>
            </a:r>
            <a:r>
              <a:rPr lang="en-GB" dirty="0" smtClean="0"/>
              <a:t>%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614150" y="2515792"/>
            <a:ext cx="1419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 smtClean="0"/>
              <a:t>11-42</a:t>
            </a:r>
            <a:r>
              <a:rPr lang="en-GB" dirty="0" smtClean="0"/>
              <a:t>%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614150" y="3146733"/>
            <a:ext cx="1419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 smtClean="0"/>
              <a:t>241</a:t>
            </a:r>
            <a:r>
              <a:rPr lang="en-GB" dirty="0" smtClean="0"/>
              <a:t>%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614151" y="4023896"/>
            <a:ext cx="1419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 smtClean="0"/>
              <a:t>1000</a:t>
            </a:r>
            <a:r>
              <a:rPr lang="en-GB" dirty="0" smtClean="0"/>
              <a:t>%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14150" y="4824115"/>
            <a:ext cx="1419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dirty="0" smtClean="0"/>
              <a:t>5-6</a:t>
            </a:r>
            <a:r>
              <a:rPr lang="en-GB" dirty="0" smtClean="0"/>
              <a:t>%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2442950" y="1992573"/>
            <a:ext cx="9005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Increase in productivity when organisations increase data usability by 10%</a:t>
            </a:r>
            <a:endParaRPr lang="en-GB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2442950" y="2577348"/>
            <a:ext cx="79213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Return on assets when organisations increase data access by 10%</a:t>
            </a:r>
            <a:endParaRPr lang="en-GB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2442950" y="3162123"/>
            <a:ext cx="9319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Increase in ROI when organisations use big data to improve competitiveness</a:t>
            </a:r>
            <a:endParaRPr lang="en-GB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2442950" y="3746898"/>
            <a:ext cx="68020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Increase in ROI when deploying analytics across most of the organisation, aligning daily operation with senior management’s goals, and incorporating big data</a:t>
            </a:r>
            <a:endParaRPr lang="en-GB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2442950" y="4885671"/>
            <a:ext cx="90247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Performance improvement for organisations making data-driven decisions</a:t>
            </a:r>
            <a:endParaRPr lang="en-GB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6961367" y="5901334"/>
            <a:ext cx="4567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Source: </a:t>
            </a:r>
            <a:r>
              <a:rPr lang="en-GB" i="1" dirty="0" smtClean="0"/>
              <a:t>The Field Guide to Data Science</a:t>
            </a:r>
            <a:r>
              <a:rPr lang="en-GB" dirty="0" smtClean="0"/>
              <a:t>, Booz Allen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2636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underconsideration.com/brandnew/archives/facebook_2015_logo_detai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430" y="885920"/>
            <a:ext cx="5313063" cy="184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tatic1.businessinsider.com/image/539f3ffbecad044276726c01-960/amazon-com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216" y="700561"/>
            <a:ext cx="6073643" cy="2214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i.kinja-img.com/gawker-media/image/upload/s--pEKSmwzm--/c_scale,fl_progressive,q_80,w_800/141422881532518868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883" y="3264251"/>
            <a:ext cx="5242610" cy="2876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upload.wikimedia.org/wikipedia/commons/thumb/6/69/Netflix_logo.svg/1280px-Netflix_logo.sv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216" y="3264251"/>
            <a:ext cx="6277070" cy="2912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7230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FF0000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3032</TotalTime>
  <Words>273</Words>
  <Application>Microsoft Office PowerPoint</Application>
  <PresentationFormat>Widescreen</PresentationFormat>
  <Paragraphs>108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Garamond</vt:lpstr>
      <vt:lpstr>Office Theme</vt:lpstr>
      <vt:lpstr>Introduction to Data Science.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Decisions, decisions, decisions: the value of statistical process.</dc:title>
  <dc:creator>Richard Carter</dc:creator>
  <cp:lastModifiedBy>Richard Carter</cp:lastModifiedBy>
  <cp:revision>147</cp:revision>
  <dcterms:created xsi:type="dcterms:W3CDTF">2016-02-29T13:41:26Z</dcterms:created>
  <dcterms:modified xsi:type="dcterms:W3CDTF">2016-06-22T15:54:01Z</dcterms:modified>
</cp:coreProperties>
</file>

<file path=docProps/thumbnail.jpeg>
</file>